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9" r:id="rId3"/>
    <p:sldId id="288" r:id="rId4"/>
    <p:sldId id="285" r:id="rId5"/>
    <p:sldId id="286" r:id="rId6"/>
    <p:sldId id="263" r:id="rId7"/>
    <p:sldId id="292" r:id="rId8"/>
    <p:sldId id="272" r:id="rId9"/>
    <p:sldId id="289" r:id="rId10"/>
    <p:sldId id="267" r:id="rId11"/>
    <p:sldId id="275" r:id="rId12"/>
    <p:sldId id="293" r:id="rId13"/>
    <p:sldId id="294" r:id="rId14"/>
    <p:sldId id="282" r:id="rId15"/>
    <p:sldId id="295" r:id="rId16"/>
    <p:sldId id="296" r:id="rId17"/>
    <p:sldId id="298" r:id="rId18"/>
    <p:sldId id="297" r:id="rId19"/>
    <p:sldId id="29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2" autoAdjust="0"/>
    <p:restoredTop sz="93043" autoAdjust="0"/>
  </p:normalViewPr>
  <p:slideViewPr>
    <p:cSldViewPr>
      <p:cViewPr varScale="1">
        <p:scale>
          <a:sx n="85" d="100"/>
          <a:sy n="85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85;&#1077;&#1078;&#1072;&#1085;&#1072;\Desktop\&#1043;&#1048;&#1040;\&#1086;&#1090;&#1095;&#1077;&#1090;\&#1072;&#1085;&#1072;&#1083;&#1080;&#1090;&#1080;&#1095;&#1077;&#1089;&#1082;&#1080;&#1081;%20&#1086;&#1090;&#1095;&#1077;&#1090;%202023\GIA_2023_&#1043;&#1040;&#1055;&#1054;&#1059;%20&#1057;&#1054;%20&#1059;&#1088;&#1043;&#1047;&#105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85;&#1077;&#1078;&#1072;&#1085;&#1072;\Desktop\&#1043;&#1048;&#1040;\&#1086;&#1090;&#1095;&#1077;&#1090;\&#1072;&#1085;&#1072;&#1083;&#1080;&#1090;&#1080;&#1095;&#1077;&#1089;&#1082;&#1080;&#1081;%20&#1086;&#1090;&#1095;&#1077;&#1090;%202023\GIA_2023_&#1043;&#1040;&#1055;&#1054;&#1059;%20&#1057;&#1054;%20&#1059;&#1088;&#1043;&#1047;&#105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85;&#1077;&#1078;&#1072;&#1085;&#1072;\Desktop\&#1043;&#1048;&#1040;\&#1086;&#1090;&#1095;&#1077;&#1090;\&#1072;&#1085;&#1072;&#1083;&#1080;&#1090;&#1080;&#1095;&#1077;&#1089;&#1082;&#1080;&#1081;%20&#1086;&#1090;&#1095;&#1077;&#1090;%202023\GIA_2023_&#1043;&#1040;&#1055;&#1054;&#1059;%20&#1057;&#1054;%20&#1059;&#1088;&#1043;&#1047;&#1050;%20&#1060;&#1048;&#1051;&#1048;&#1040;&#105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85;&#1077;&#1078;&#1072;&#1085;&#1072;\Desktop\&#1043;&#1048;&#1040;\&#1086;&#1090;&#1095;&#1077;&#1090;\&#1072;&#1085;&#1072;&#1083;&#1080;&#1090;&#1080;&#1095;&#1077;&#1089;&#1082;&#1080;&#1081;%20&#1086;&#1090;&#1095;&#1077;&#1090;%202023\GIA_2023_&#1043;&#1040;&#1055;&#1054;&#1059;%20&#1057;&#1054;%20&#1059;&#1088;&#1043;&#1047;&#105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/>
              <a:t>Результаты ГИА(суммарно по всем ПРОФЕССИЯМ СПО независимо от формы организации и проведения)</a:t>
            </a:r>
          </a:p>
        </c:rich>
      </c:tx>
      <c:layout>
        <c:manualLayout>
          <c:xMode val="edge"/>
          <c:yMode val="edge"/>
          <c:x val="0.11553362692193557"/>
          <c:y val="1.4018826732379273E-2"/>
        </c:manualLayout>
      </c:layout>
      <c:spPr>
        <a:noFill/>
        <a:ln>
          <a:solidFill>
            <a:sysClr val="windowText" lastClr="000000"/>
          </a:solidFill>
        </a:ln>
        <a:effectLst/>
      </c:spPr>
    </c:title>
    <c:plotArea>
      <c:layout>
        <c:manualLayout>
          <c:layoutTarget val="inner"/>
          <c:xMode val="edge"/>
          <c:yMode val="edge"/>
          <c:x val="0.30828031188804361"/>
          <c:y val="0.24396329079729284"/>
          <c:w val="0.34927730634320597"/>
          <c:h val="0.55854608523688276"/>
        </c:manualLayout>
      </c:layout>
      <c:pieChart>
        <c:varyColors val="1"/>
        <c:ser>
          <c:idx val="1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92-4F40-B3BA-767B51663897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92-4F40-B3BA-767B51663897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292-4F40-B3BA-767B51663897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292-4F40-B3BA-767B516638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'Таб 6-8'!$C$103:$F$103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 </c:v>
                </c:pt>
                <c:pt idx="3">
                  <c:v>Неудовлетворительно </c:v>
                </c:pt>
              </c:strCache>
            </c:strRef>
          </c:cat>
          <c:val>
            <c:numRef>
              <c:f>'Таб 6-8'!$C$105:$F$105</c:f>
              <c:numCache>
                <c:formatCode>General</c:formatCode>
                <c:ptCount val="4"/>
                <c:pt idx="0">
                  <c:v>9</c:v>
                </c:pt>
                <c:pt idx="1">
                  <c:v>23</c:v>
                </c:pt>
                <c:pt idx="2">
                  <c:v>16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C02-4155-9C71-C741B026D455}"/>
            </c:ext>
          </c:extLst>
        </c:ser>
        <c:firstSliceAng val="0"/>
        <c:extLst xmlns:c16r2="http://schemas.microsoft.com/office/drawing/2015/06/chart"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9-2292-4F40-B3BA-767B51663897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B-2292-4F40-B3BA-767B51663897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D-2292-4F40-B3BA-767B5166389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F-2292-4F40-B3BA-767B51663897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'Таб 6-8'!$C$103:$F$103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хорошо</c:v>
                      </c:pt>
                      <c:pt idx="2">
                        <c:v>удовлетворительно </c:v>
                      </c:pt>
                      <c:pt idx="3">
                        <c:v>Неудовлетворительно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'Таб 6-8'!$C$104:$F$104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</c:v>
                      </c:pt>
                      <c:pt idx="1">
                        <c:v>4</c:v>
                      </c:pt>
                      <c:pt idx="2">
                        <c:v>5</c:v>
                      </c:pt>
                      <c:pt idx="3">
                        <c:v>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4C02-4155-9C71-C741B026D455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/>
              <a:t>Результаты ГИА (суммарно по всем СПЕЦИАЛЬНОСТЯМ СПО независимо от формы организации и проведения)</a:t>
            </a:r>
          </a:p>
        </c:rich>
      </c:tx>
      <c:spPr>
        <a:noFill/>
        <a:ln>
          <a:solidFill>
            <a:sysClr val="windowText" lastClr="000000"/>
          </a:solidFill>
        </a:ln>
        <a:effectLst/>
      </c:spPr>
    </c:title>
    <c:plotArea>
      <c:layout>
        <c:manualLayout>
          <c:layoutTarget val="inner"/>
          <c:xMode val="edge"/>
          <c:yMode val="edge"/>
          <c:x val="0.33560996779261293"/>
          <c:y val="0.2548893315385185"/>
          <c:w val="0.34472236369244658"/>
          <c:h val="0.55126205807606254"/>
        </c:manualLayout>
      </c:layout>
      <c:pieChart>
        <c:varyColors val="1"/>
        <c:ser>
          <c:idx val="1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E3-4CEB-94A4-A7D35584DEF0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5E3-4CEB-94A4-A7D35584DEF0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5E3-4CEB-94A4-A7D35584DEF0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5E3-4CEB-94A4-A7D35584DE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'Таб 6-8'!$G$103:$J$103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 </c:v>
                </c:pt>
                <c:pt idx="3">
                  <c:v>Неудовлетворительно </c:v>
                </c:pt>
              </c:strCache>
            </c:strRef>
          </c:cat>
          <c:val>
            <c:numRef>
              <c:f>'Таб 6-8'!$G$105:$J$105</c:f>
              <c:numCache>
                <c:formatCode>General</c:formatCode>
                <c:ptCount val="4"/>
                <c:pt idx="0">
                  <c:v>22</c:v>
                </c:pt>
                <c:pt idx="1">
                  <c:v>20</c:v>
                </c:pt>
                <c:pt idx="2">
                  <c:v>28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41A-4552-B7DC-1FF7D986529B}"/>
            </c:ext>
          </c:extLst>
        </c:ser>
        <c:firstSliceAng val="0"/>
        <c:extLst xmlns:c16r2="http://schemas.microsoft.com/office/drawing/2015/06/chart"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9-75E3-4CEB-94A4-A7D35584DEF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B-75E3-4CEB-94A4-A7D35584DEF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D-75E3-4CEB-94A4-A7D35584DEF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F-75E3-4CEB-94A4-A7D35584DEF0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'Таб 6-8'!$G$103:$J$103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хорошо</c:v>
                      </c:pt>
                      <c:pt idx="2">
                        <c:v>удовлетворительно </c:v>
                      </c:pt>
                      <c:pt idx="3">
                        <c:v>Неудовлетворительно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'Таб 6-8'!$G$104:$J$104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</c:v>
                      </c:pt>
                      <c:pt idx="1">
                        <c:v>8</c:v>
                      </c:pt>
                      <c:pt idx="2">
                        <c:v>9</c:v>
                      </c:pt>
                      <c:pt idx="3">
                        <c:v>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F41A-4552-B7DC-1FF7D986529B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/>
              <a:t>Результаты ГИА (суммарно по всем СПЕЦИАЛЬНОСТЯМ СПО независимо от формы организации и проведения)</a:t>
            </a:r>
          </a:p>
        </c:rich>
      </c:tx>
      <c:spPr>
        <a:noFill/>
        <a:ln>
          <a:solidFill>
            <a:sysClr val="windowText" lastClr="000000"/>
          </a:solidFill>
        </a:ln>
        <a:effectLst/>
      </c:spPr>
    </c:title>
    <c:plotArea>
      <c:layout>
        <c:manualLayout>
          <c:layoutTarget val="inner"/>
          <c:xMode val="edge"/>
          <c:yMode val="edge"/>
          <c:x val="0.33560996779261243"/>
          <c:y val="0.2548893315385185"/>
          <c:w val="0.34472236369244619"/>
          <c:h val="0.55126205807606288"/>
        </c:manualLayout>
      </c:layout>
      <c:pieChart>
        <c:varyColors val="1"/>
        <c:ser>
          <c:idx val="1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E3-4CEB-94A4-A7D35584DEF0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5E3-4CEB-94A4-A7D35584DEF0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5E3-4CEB-94A4-A7D35584DEF0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5E3-4CEB-94A4-A7D35584DE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'Таб 6-8'!$G$103:$J$103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 </c:v>
                </c:pt>
                <c:pt idx="3">
                  <c:v>Неудовлетворительно </c:v>
                </c:pt>
              </c:strCache>
            </c:strRef>
          </c:cat>
          <c:val>
            <c:numRef>
              <c:f>'Таб 6-8'!$G$105:$J$105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41A-4552-B7DC-1FF7D986529B}"/>
            </c:ext>
          </c:extLst>
        </c:ser>
        <c:firstSliceAng val="0"/>
        <c:extLst xmlns:c16r2="http://schemas.microsoft.com/office/drawing/2015/06/chart"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9-75E3-4CEB-94A4-A7D35584DEF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B-75E3-4CEB-94A4-A7D35584DEF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D-75E3-4CEB-94A4-A7D35584DEF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F-75E3-4CEB-94A4-A7D35584DEF0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'Таб 6-8'!$G$103:$J$103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хорошо</c:v>
                      </c:pt>
                      <c:pt idx="2">
                        <c:v>удовлетворительно </c:v>
                      </c:pt>
                      <c:pt idx="3">
                        <c:v>Неудовлетворительно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'Таб 6-8'!$G$104:$J$104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</c:v>
                      </c:pt>
                      <c:pt idx="1">
                        <c:v>8</c:v>
                      </c:pt>
                      <c:pt idx="2">
                        <c:v>9</c:v>
                      </c:pt>
                      <c:pt idx="3">
                        <c:v>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F41A-4552-B7DC-1FF7D986529B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/>
              <a:t>Численность выпускников, получивших дипломы и прошедшие демонстрационный экзамен, чел. (включая филиалы)</a:t>
            </a:r>
          </a:p>
        </c:rich>
      </c:tx>
      <c:layout>
        <c:manualLayout>
          <c:xMode val="edge"/>
          <c:yMode val="edge"/>
          <c:x val="0.11752493618730236"/>
          <c:y val="2.1621621621621651E-2"/>
        </c:manualLayout>
      </c:layout>
      <c:spPr>
        <a:noFill/>
        <a:ln>
          <a:solidFill>
            <a:sysClr val="windowText" lastClr="000000"/>
          </a:solidFill>
        </a:ln>
        <a:effectLst/>
      </c:spPr>
    </c:title>
    <c:plotArea>
      <c:layout/>
      <c:lineChart>
        <c:grouping val="standard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4"/>
            <c:marker>
              <c:spPr>
                <a:solidFill>
                  <a:schemeClr val="accent6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0-F965-484D-A47E-B8B68FE7FE5C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'Таб 1.1-1.2'!$B$8:$B$13</c:f>
              <c:strCache>
                <c:ptCount val="6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</c:strCache>
            </c:strRef>
          </c:cat>
          <c:val>
            <c:numRef>
              <c:f>'Таб 1.1-1.2'!$G$8:$G$13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37</c:v>
                </c:pt>
                <c:pt idx="5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F9-4C69-A9D0-52A6CD2571E5}"/>
            </c:ext>
          </c:extLst>
        </c:ser>
        <c:marker val="1"/>
        <c:axId val="110070784"/>
        <c:axId val="110072576"/>
      </c:lineChart>
      <c:catAx>
        <c:axId val="110070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0072576"/>
        <c:crosses val="autoZero"/>
        <c:auto val="1"/>
        <c:lblAlgn val="ctr"/>
        <c:lblOffset val="100"/>
      </c:catAx>
      <c:valAx>
        <c:axId val="1100725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007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9C69C-F2DE-400D-AD8F-A97DF54CD0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A44A3E-7EFA-44BE-9588-E060D4581853}">
      <dgm:prSet phldrT="[Текст]"/>
      <dgm:spPr/>
      <dgm:t>
        <a:bodyPr/>
        <a:lstStyle/>
        <a:p>
          <a:r>
            <a:rPr lang="ru-RU" dirty="0" smtClean="0"/>
            <a:t>Образовательные ресурсы</a:t>
          </a:r>
          <a:endParaRPr lang="ru-RU" dirty="0"/>
        </a:p>
      </dgm:t>
    </dgm:pt>
    <dgm:pt modelId="{B7E6FFE5-AB62-4A89-AFCF-DECB309315C8}" type="parTrans" cxnId="{DB1582C0-CABC-497E-A528-13DB7549678A}">
      <dgm:prSet/>
      <dgm:spPr/>
      <dgm:t>
        <a:bodyPr/>
        <a:lstStyle/>
        <a:p>
          <a:endParaRPr lang="ru-RU"/>
        </a:p>
      </dgm:t>
    </dgm:pt>
    <dgm:pt modelId="{F0EA5295-FA18-44F2-BCA4-3994E684AC73}" type="sibTrans" cxnId="{DB1582C0-CABC-497E-A528-13DB7549678A}">
      <dgm:prSet/>
      <dgm:spPr/>
      <dgm:t>
        <a:bodyPr/>
        <a:lstStyle/>
        <a:p>
          <a:endParaRPr lang="ru-RU"/>
        </a:p>
      </dgm:t>
    </dgm:pt>
    <dgm:pt modelId="{E02E1D1D-27CB-4246-BD7D-6DD308573CCC}">
      <dgm:prSet phldrT="[Текст]"/>
      <dgm:spPr/>
      <dgm:t>
        <a:bodyPr/>
        <a:lstStyle/>
        <a:p>
          <a:r>
            <a:rPr lang="ru-RU" dirty="0" smtClean="0"/>
            <a:t>Регистрация на платформе </a:t>
          </a:r>
          <a:r>
            <a:rPr lang="ru-RU" dirty="0" err="1" smtClean="0"/>
            <a:t>Сферум</a:t>
          </a:r>
          <a:r>
            <a:rPr lang="ru-RU" dirty="0" smtClean="0"/>
            <a:t>, в государственной информационной системе «Единое цифровое пространство»</a:t>
          </a:r>
          <a:endParaRPr lang="ru-RU" dirty="0"/>
        </a:p>
      </dgm:t>
    </dgm:pt>
    <dgm:pt modelId="{7FC77268-10BE-45A0-9AB1-DC8589F9D8EB}" type="parTrans" cxnId="{343A4B5D-8DED-4531-8773-A18A6AF4B66E}">
      <dgm:prSet/>
      <dgm:spPr/>
      <dgm:t>
        <a:bodyPr/>
        <a:lstStyle/>
        <a:p>
          <a:endParaRPr lang="ru-RU"/>
        </a:p>
      </dgm:t>
    </dgm:pt>
    <dgm:pt modelId="{F9BF7AC2-B481-4CCB-A80C-E5EEE82A7C19}" type="sibTrans" cxnId="{343A4B5D-8DED-4531-8773-A18A6AF4B66E}">
      <dgm:prSet/>
      <dgm:spPr/>
      <dgm:t>
        <a:bodyPr/>
        <a:lstStyle/>
        <a:p>
          <a:endParaRPr lang="ru-RU"/>
        </a:p>
      </dgm:t>
    </dgm:pt>
    <dgm:pt modelId="{0B0680E7-9FEB-45C3-B77B-A632E6E47E1F}">
      <dgm:prSet phldrT="[Текст]"/>
      <dgm:spPr/>
      <dgm:t>
        <a:bodyPr/>
        <a:lstStyle/>
        <a:p>
          <a:r>
            <a:rPr lang="ru-RU" dirty="0" smtClean="0"/>
            <a:t>Учебно-программная/методическая документация</a:t>
          </a:r>
          <a:endParaRPr lang="ru-RU" dirty="0"/>
        </a:p>
      </dgm:t>
    </dgm:pt>
    <dgm:pt modelId="{0AF311E6-B9CA-4186-8F8E-C229FA483C50}" type="parTrans" cxnId="{B80464BC-34B2-45B2-969E-786D0880F0C1}">
      <dgm:prSet/>
      <dgm:spPr/>
      <dgm:t>
        <a:bodyPr/>
        <a:lstStyle/>
        <a:p>
          <a:endParaRPr lang="ru-RU"/>
        </a:p>
      </dgm:t>
    </dgm:pt>
    <dgm:pt modelId="{727BDB65-E0B3-4292-9E72-29E3BF0429EC}" type="sibTrans" cxnId="{B80464BC-34B2-45B2-969E-786D0880F0C1}">
      <dgm:prSet/>
      <dgm:spPr/>
      <dgm:t>
        <a:bodyPr/>
        <a:lstStyle/>
        <a:p>
          <a:endParaRPr lang="ru-RU"/>
        </a:p>
      </dgm:t>
    </dgm:pt>
    <dgm:pt modelId="{8924C1FD-0D05-4357-9334-F9726F7E6C24}">
      <dgm:prSet phldrT="[Текст]"/>
      <dgm:spPr/>
      <dgm:t>
        <a:bodyPr/>
        <a:lstStyle/>
        <a:p>
          <a:r>
            <a:rPr lang="ru-RU" dirty="0" smtClean="0"/>
            <a:t>Аккредитация ОП Повар, кондитер</a:t>
          </a:r>
          <a:endParaRPr lang="ru-RU" dirty="0"/>
        </a:p>
      </dgm:t>
    </dgm:pt>
    <dgm:pt modelId="{AFBD8F6D-5965-44D6-A745-DB0D803A92FF}" type="parTrans" cxnId="{277FA7C7-E0B0-4DB2-95EA-43AFA6F6F86D}">
      <dgm:prSet/>
      <dgm:spPr/>
      <dgm:t>
        <a:bodyPr/>
        <a:lstStyle/>
        <a:p>
          <a:endParaRPr lang="ru-RU"/>
        </a:p>
      </dgm:t>
    </dgm:pt>
    <dgm:pt modelId="{BC3131CE-EC09-4E65-9B04-0A1FCD22ABBE}" type="sibTrans" cxnId="{277FA7C7-E0B0-4DB2-95EA-43AFA6F6F86D}">
      <dgm:prSet/>
      <dgm:spPr/>
      <dgm:t>
        <a:bodyPr/>
        <a:lstStyle/>
        <a:p>
          <a:endParaRPr lang="ru-RU"/>
        </a:p>
      </dgm:t>
    </dgm:pt>
    <dgm:pt modelId="{0C6A2550-80F0-4C80-8E7D-774FD2AD3D30}">
      <dgm:prSet phldrT="[Текст]"/>
      <dgm:spPr/>
      <dgm:t>
        <a:bodyPr/>
        <a:lstStyle/>
        <a:p>
          <a:r>
            <a:rPr lang="ru-RU" dirty="0" smtClean="0"/>
            <a:t>Образовательные технологии</a:t>
          </a:r>
          <a:endParaRPr lang="ru-RU" dirty="0"/>
        </a:p>
      </dgm:t>
    </dgm:pt>
    <dgm:pt modelId="{77E9F76A-4991-4021-B4FF-820F7EA5C62A}" type="parTrans" cxnId="{D4122A73-77B4-4E5F-8D4E-778F4A7B7446}">
      <dgm:prSet/>
      <dgm:spPr/>
      <dgm:t>
        <a:bodyPr/>
        <a:lstStyle/>
        <a:p>
          <a:endParaRPr lang="ru-RU"/>
        </a:p>
      </dgm:t>
    </dgm:pt>
    <dgm:pt modelId="{D7E43A10-6B9B-4D76-868C-FB5C3950B803}" type="sibTrans" cxnId="{D4122A73-77B4-4E5F-8D4E-778F4A7B7446}">
      <dgm:prSet/>
      <dgm:spPr/>
      <dgm:t>
        <a:bodyPr/>
        <a:lstStyle/>
        <a:p>
          <a:endParaRPr lang="ru-RU"/>
        </a:p>
      </dgm:t>
    </dgm:pt>
    <dgm:pt modelId="{8F9A3D3A-0665-4DA2-8716-E5B2B4635BBE}">
      <dgm:prSet phldrT="[Текст]"/>
      <dgm:spPr/>
      <dgm:t>
        <a:bodyPr/>
        <a:lstStyle/>
        <a:p>
          <a:r>
            <a:rPr lang="ru-RU" dirty="0" smtClean="0"/>
            <a:t>Контроль педагогических форм, организация </a:t>
          </a:r>
          <a:r>
            <a:rPr lang="ru-RU" dirty="0" err="1" smtClean="0"/>
            <a:t>взаимопосещения</a:t>
          </a:r>
          <a:r>
            <a:rPr lang="ru-RU" dirty="0" smtClean="0"/>
            <a:t> педагогами </a:t>
          </a:r>
          <a:endParaRPr lang="ru-RU" dirty="0"/>
        </a:p>
      </dgm:t>
    </dgm:pt>
    <dgm:pt modelId="{5B4CD987-05AD-48A3-AC15-8C56F6AD3975}" type="parTrans" cxnId="{58F6F56C-F38E-4F45-8C3A-937595CE542F}">
      <dgm:prSet/>
      <dgm:spPr/>
      <dgm:t>
        <a:bodyPr/>
        <a:lstStyle/>
        <a:p>
          <a:endParaRPr lang="ru-RU"/>
        </a:p>
      </dgm:t>
    </dgm:pt>
    <dgm:pt modelId="{1A9FD2F6-B38E-46AA-86A3-E94177063D24}" type="sibTrans" cxnId="{58F6F56C-F38E-4F45-8C3A-937595CE542F}">
      <dgm:prSet/>
      <dgm:spPr/>
      <dgm:t>
        <a:bodyPr/>
        <a:lstStyle/>
        <a:p>
          <a:endParaRPr lang="ru-RU"/>
        </a:p>
      </dgm:t>
    </dgm:pt>
    <dgm:pt modelId="{B4A07E32-113D-4A12-B470-E7F421735ECD}">
      <dgm:prSet phldrT="[Текст]"/>
      <dgm:spPr/>
      <dgm:t>
        <a:bodyPr/>
        <a:lstStyle/>
        <a:p>
          <a:r>
            <a:rPr lang="ru-RU" dirty="0" smtClean="0"/>
            <a:t>Разработка учебно-методического комплекса общеобразовательных дисциплин с учетом профессиональной направленности по ОП на 2023-2024 </a:t>
          </a:r>
          <a:r>
            <a:rPr lang="ru-RU" dirty="0" err="1" smtClean="0"/>
            <a:t>уч.год</a:t>
          </a:r>
          <a:r>
            <a:rPr lang="ru-RU" dirty="0" smtClean="0"/>
            <a:t> согласно приказу МП РФ от 12.08.2022 №732 о внесении изменений в ФГОС основного общего образования.</a:t>
          </a:r>
          <a:endParaRPr lang="ru-RU" dirty="0"/>
        </a:p>
      </dgm:t>
    </dgm:pt>
    <dgm:pt modelId="{905F0C11-D94B-4AF0-88C1-28DE3F9FEA02}" type="parTrans" cxnId="{DFF21F89-8301-4EF0-98D8-293F99FC1E65}">
      <dgm:prSet/>
      <dgm:spPr/>
      <dgm:t>
        <a:bodyPr/>
        <a:lstStyle/>
        <a:p>
          <a:endParaRPr lang="ru-RU"/>
        </a:p>
      </dgm:t>
    </dgm:pt>
    <dgm:pt modelId="{AEBEF3E8-7C5D-4019-8B29-964E9236D09A}" type="sibTrans" cxnId="{DFF21F89-8301-4EF0-98D8-293F99FC1E65}">
      <dgm:prSet/>
      <dgm:spPr/>
      <dgm:t>
        <a:bodyPr/>
        <a:lstStyle/>
        <a:p>
          <a:endParaRPr lang="ru-RU"/>
        </a:p>
      </dgm:t>
    </dgm:pt>
    <dgm:pt modelId="{77950816-192D-45D3-B3E4-11A447EA0E63}">
      <dgm:prSet phldrT="[Текст]"/>
      <dgm:spPr/>
      <dgm:t>
        <a:bodyPr/>
        <a:lstStyle/>
        <a:p>
          <a:r>
            <a:rPr lang="ru-RU" dirty="0" smtClean="0"/>
            <a:t>Внесены изменения в ООП (ТЭ, электромонтер, мастер по ремонту и обслуживанию автомобилей, ТО и ремонт двигателей систем и агрегатов автомобилей – срок обучения, перечень ОК и </a:t>
          </a:r>
          <a:r>
            <a:rPr lang="ru-RU" dirty="0" err="1" smtClean="0"/>
            <a:t>др</a:t>
          </a:r>
          <a:r>
            <a:rPr lang="ru-RU" dirty="0" smtClean="0"/>
            <a:t>) согласно приказу МО и МП СО от 01.09.2022 №796 «О внесении изменений в ФГОС СПО»</a:t>
          </a:r>
          <a:endParaRPr lang="ru-RU" dirty="0"/>
        </a:p>
      </dgm:t>
    </dgm:pt>
    <dgm:pt modelId="{C3888A8F-FC96-456F-BEE2-A248615362DC}" type="parTrans" cxnId="{0FCC28C1-78A6-4D63-AF89-B445C9EE61B1}">
      <dgm:prSet/>
      <dgm:spPr/>
      <dgm:t>
        <a:bodyPr/>
        <a:lstStyle/>
        <a:p>
          <a:endParaRPr lang="ru-RU"/>
        </a:p>
      </dgm:t>
    </dgm:pt>
    <dgm:pt modelId="{3C461C27-C498-4F83-A994-AE18091BD7FC}" type="sibTrans" cxnId="{0FCC28C1-78A6-4D63-AF89-B445C9EE61B1}">
      <dgm:prSet/>
      <dgm:spPr/>
      <dgm:t>
        <a:bodyPr/>
        <a:lstStyle/>
        <a:p>
          <a:endParaRPr lang="ru-RU"/>
        </a:p>
      </dgm:t>
    </dgm:pt>
    <dgm:pt modelId="{DEE093CD-688A-440E-ABC5-CAB55D548B35}" type="pres">
      <dgm:prSet presAssocID="{D859C69C-F2DE-400D-AD8F-A97DF54CD0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AC557B-0CD4-44F5-803B-8B3AF744548D}" type="pres">
      <dgm:prSet presAssocID="{0EA44A3E-7EFA-44BE-9588-E060D4581853}" presName="parentLin" presStyleCnt="0"/>
      <dgm:spPr/>
    </dgm:pt>
    <dgm:pt modelId="{595DA1AE-6239-4928-BBC6-EA62E36BC633}" type="pres">
      <dgm:prSet presAssocID="{0EA44A3E-7EFA-44BE-9588-E060D458185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0AE9757-AB4E-49F4-A627-10C1861016DD}" type="pres">
      <dgm:prSet presAssocID="{0EA44A3E-7EFA-44BE-9588-E060D4581853}" presName="parentText" presStyleLbl="node1" presStyleIdx="0" presStyleCnt="3" custLinFactNeighborX="-2784" custLinFactNeighborY="-50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B9CE5-D455-401B-85C5-2B2C7F64A4D1}" type="pres">
      <dgm:prSet presAssocID="{0EA44A3E-7EFA-44BE-9588-E060D4581853}" presName="negativeSpace" presStyleCnt="0"/>
      <dgm:spPr/>
    </dgm:pt>
    <dgm:pt modelId="{73BB89C1-31B8-4196-9587-D657177E6195}" type="pres">
      <dgm:prSet presAssocID="{0EA44A3E-7EFA-44BE-9588-E060D458185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F60BD-8017-41ED-B936-98898012BC87}" type="pres">
      <dgm:prSet presAssocID="{F0EA5295-FA18-44F2-BCA4-3994E684AC73}" presName="spaceBetweenRectangles" presStyleCnt="0"/>
      <dgm:spPr/>
    </dgm:pt>
    <dgm:pt modelId="{E59A968F-1E8B-4FDF-81DB-5AA5E0AEC629}" type="pres">
      <dgm:prSet presAssocID="{0B0680E7-9FEB-45C3-B77B-A632E6E47E1F}" presName="parentLin" presStyleCnt="0"/>
      <dgm:spPr/>
    </dgm:pt>
    <dgm:pt modelId="{4D2B3EF9-BC30-42C3-9143-58EE146CD5F4}" type="pres">
      <dgm:prSet presAssocID="{0B0680E7-9FEB-45C3-B77B-A632E6E47E1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4256F75-7406-4C28-8D17-1360F2C0DF14}" type="pres">
      <dgm:prSet presAssocID="{0B0680E7-9FEB-45C3-B77B-A632E6E47E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FAF9D-A57D-42BC-BF30-5C28C9FF25FB}" type="pres">
      <dgm:prSet presAssocID="{0B0680E7-9FEB-45C3-B77B-A632E6E47E1F}" presName="negativeSpace" presStyleCnt="0"/>
      <dgm:spPr/>
    </dgm:pt>
    <dgm:pt modelId="{59518CD9-730D-4A8A-8F88-FEC9414E5FDC}" type="pres">
      <dgm:prSet presAssocID="{0B0680E7-9FEB-45C3-B77B-A632E6E47E1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3BE01-C252-425F-B51E-D889B24E9CFF}" type="pres">
      <dgm:prSet presAssocID="{727BDB65-E0B3-4292-9E72-29E3BF0429EC}" presName="spaceBetweenRectangles" presStyleCnt="0"/>
      <dgm:spPr/>
    </dgm:pt>
    <dgm:pt modelId="{301A3131-1832-4FEF-8CA9-CAE4514F780F}" type="pres">
      <dgm:prSet presAssocID="{0C6A2550-80F0-4C80-8E7D-774FD2AD3D30}" presName="parentLin" presStyleCnt="0"/>
      <dgm:spPr/>
    </dgm:pt>
    <dgm:pt modelId="{76A478D5-D645-47CD-BA26-5B1E4812013B}" type="pres">
      <dgm:prSet presAssocID="{0C6A2550-80F0-4C80-8E7D-774FD2AD3D3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C833449-EA18-4A1A-A900-611E943CB0BD}" type="pres">
      <dgm:prSet presAssocID="{0C6A2550-80F0-4C80-8E7D-774FD2AD3D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F0852-5039-49C0-BEDF-A49CB8512EFE}" type="pres">
      <dgm:prSet presAssocID="{0C6A2550-80F0-4C80-8E7D-774FD2AD3D30}" presName="negativeSpace" presStyleCnt="0"/>
      <dgm:spPr/>
    </dgm:pt>
    <dgm:pt modelId="{97062D6E-B46A-41F6-93BF-CD882259D571}" type="pres">
      <dgm:prSet presAssocID="{0C6A2550-80F0-4C80-8E7D-774FD2AD3D3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BDD71-7240-4407-81E7-12A18CE2F65E}" type="presOf" srcId="{0EA44A3E-7EFA-44BE-9588-E060D4581853}" destId="{595DA1AE-6239-4928-BBC6-EA62E36BC633}" srcOrd="0" destOrd="0" presId="urn:microsoft.com/office/officeart/2005/8/layout/list1"/>
    <dgm:cxn modelId="{DB1582C0-CABC-497E-A528-13DB7549678A}" srcId="{D859C69C-F2DE-400D-AD8F-A97DF54CD031}" destId="{0EA44A3E-7EFA-44BE-9588-E060D4581853}" srcOrd="0" destOrd="0" parTransId="{B7E6FFE5-AB62-4A89-AFCF-DECB309315C8}" sibTransId="{F0EA5295-FA18-44F2-BCA4-3994E684AC73}"/>
    <dgm:cxn modelId="{8F7695FC-B3FC-477C-A1A9-F7CFF4FF6FE5}" type="presOf" srcId="{0C6A2550-80F0-4C80-8E7D-774FD2AD3D30}" destId="{76A478D5-D645-47CD-BA26-5B1E4812013B}" srcOrd="0" destOrd="0" presId="urn:microsoft.com/office/officeart/2005/8/layout/list1"/>
    <dgm:cxn modelId="{5C93EFB3-1D11-46DD-A8A5-A23C9F424CFF}" type="presOf" srcId="{8924C1FD-0D05-4357-9334-F9726F7E6C24}" destId="{59518CD9-730D-4A8A-8F88-FEC9414E5FDC}" srcOrd="0" destOrd="0" presId="urn:microsoft.com/office/officeart/2005/8/layout/list1"/>
    <dgm:cxn modelId="{DFF21F89-8301-4EF0-98D8-293F99FC1E65}" srcId="{0B0680E7-9FEB-45C3-B77B-A632E6E47E1F}" destId="{B4A07E32-113D-4A12-B470-E7F421735ECD}" srcOrd="1" destOrd="0" parTransId="{905F0C11-D94B-4AF0-88C1-28DE3F9FEA02}" sibTransId="{AEBEF3E8-7C5D-4019-8B29-964E9236D09A}"/>
    <dgm:cxn modelId="{9DEF5467-9BC9-421B-940F-088218FEF4D2}" type="presOf" srcId="{E02E1D1D-27CB-4246-BD7D-6DD308573CCC}" destId="{73BB89C1-31B8-4196-9587-D657177E6195}" srcOrd="0" destOrd="0" presId="urn:microsoft.com/office/officeart/2005/8/layout/list1"/>
    <dgm:cxn modelId="{378D14D0-49AD-4298-881F-05CBEF6E6F54}" type="presOf" srcId="{0B0680E7-9FEB-45C3-B77B-A632E6E47E1F}" destId="{04256F75-7406-4C28-8D17-1360F2C0DF14}" srcOrd="1" destOrd="0" presId="urn:microsoft.com/office/officeart/2005/8/layout/list1"/>
    <dgm:cxn modelId="{343A4B5D-8DED-4531-8773-A18A6AF4B66E}" srcId="{0EA44A3E-7EFA-44BE-9588-E060D4581853}" destId="{E02E1D1D-27CB-4246-BD7D-6DD308573CCC}" srcOrd="0" destOrd="0" parTransId="{7FC77268-10BE-45A0-9AB1-DC8589F9D8EB}" sibTransId="{F9BF7AC2-B481-4CCB-A80C-E5EEE82A7C19}"/>
    <dgm:cxn modelId="{4D12B962-40F5-49F8-9061-F9DE951583A6}" type="presOf" srcId="{0C6A2550-80F0-4C80-8E7D-774FD2AD3D30}" destId="{FC833449-EA18-4A1A-A900-611E943CB0BD}" srcOrd="1" destOrd="0" presId="urn:microsoft.com/office/officeart/2005/8/layout/list1"/>
    <dgm:cxn modelId="{67849929-6A7F-42FF-A6F9-0D989FB2B49E}" type="presOf" srcId="{D859C69C-F2DE-400D-AD8F-A97DF54CD031}" destId="{DEE093CD-688A-440E-ABC5-CAB55D548B35}" srcOrd="0" destOrd="0" presId="urn:microsoft.com/office/officeart/2005/8/layout/list1"/>
    <dgm:cxn modelId="{B80464BC-34B2-45B2-969E-786D0880F0C1}" srcId="{D859C69C-F2DE-400D-AD8F-A97DF54CD031}" destId="{0B0680E7-9FEB-45C3-B77B-A632E6E47E1F}" srcOrd="1" destOrd="0" parTransId="{0AF311E6-B9CA-4186-8F8E-C229FA483C50}" sibTransId="{727BDB65-E0B3-4292-9E72-29E3BF0429EC}"/>
    <dgm:cxn modelId="{277FA7C7-E0B0-4DB2-95EA-43AFA6F6F86D}" srcId="{0B0680E7-9FEB-45C3-B77B-A632E6E47E1F}" destId="{8924C1FD-0D05-4357-9334-F9726F7E6C24}" srcOrd="0" destOrd="0" parTransId="{AFBD8F6D-5965-44D6-A745-DB0D803A92FF}" sibTransId="{BC3131CE-EC09-4E65-9B04-0A1FCD22ABBE}"/>
    <dgm:cxn modelId="{6AB02006-C7B4-46F1-9FEA-3FD8F106936E}" type="presOf" srcId="{B4A07E32-113D-4A12-B470-E7F421735ECD}" destId="{59518CD9-730D-4A8A-8F88-FEC9414E5FDC}" srcOrd="0" destOrd="1" presId="urn:microsoft.com/office/officeart/2005/8/layout/list1"/>
    <dgm:cxn modelId="{D4122A73-77B4-4E5F-8D4E-778F4A7B7446}" srcId="{D859C69C-F2DE-400D-AD8F-A97DF54CD031}" destId="{0C6A2550-80F0-4C80-8E7D-774FD2AD3D30}" srcOrd="2" destOrd="0" parTransId="{77E9F76A-4991-4021-B4FF-820F7EA5C62A}" sibTransId="{D7E43A10-6B9B-4D76-868C-FB5C3950B803}"/>
    <dgm:cxn modelId="{1BB9D901-4D74-4B2B-8392-B1B70B7E8E6A}" type="presOf" srcId="{0EA44A3E-7EFA-44BE-9588-E060D4581853}" destId="{90AE9757-AB4E-49F4-A627-10C1861016DD}" srcOrd="1" destOrd="0" presId="urn:microsoft.com/office/officeart/2005/8/layout/list1"/>
    <dgm:cxn modelId="{58F6F56C-F38E-4F45-8C3A-937595CE542F}" srcId="{0C6A2550-80F0-4C80-8E7D-774FD2AD3D30}" destId="{8F9A3D3A-0665-4DA2-8716-E5B2B4635BBE}" srcOrd="0" destOrd="0" parTransId="{5B4CD987-05AD-48A3-AC15-8C56F6AD3975}" sibTransId="{1A9FD2F6-B38E-46AA-86A3-E94177063D24}"/>
    <dgm:cxn modelId="{0FCC28C1-78A6-4D63-AF89-B445C9EE61B1}" srcId="{0B0680E7-9FEB-45C3-B77B-A632E6E47E1F}" destId="{77950816-192D-45D3-B3E4-11A447EA0E63}" srcOrd="2" destOrd="0" parTransId="{C3888A8F-FC96-456F-BEE2-A248615362DC}" sibTransId="{3C461C27-C498-4F83-A994-AE18091BD7FC}"/>
    <dgm:cxn modelId="{8F472807-25F5-4EB7-9DF3-0AF6A37BC4E0}" type="presOf" srcId="{77950816-192D-45D3-B3E4-11A447EA0E63}" destId="{59518CD9-730D-4A8A-8F88-FEC9414E5FDC}" srcOrd="0" destOrd="2" presId="urn:microsoft.com/office/officeart/2005/8/layout/list1"/>
    <dgm:cxn modelId="{168985EC-65FB-46DB-88EC-2C7472974EF6}" type="presOf" srcId="{0B0680E7-9FEB-45C3-B77B-A632E6E47E1F}" destId="{4D2B3EF9-BC30-42C3-9143-58EE146CD5F4}" srcOrd="0" destOrd="0" presId="urn:microsoft.com/office/officeart/2005/8/layout/list1"/>
    <dgm:cxn modelId="{9D952A01-0D28-4614-B887-43D0BF1F5466}" type="presOf" srcId="{8F9A3D3A-0665-4DA2-8716-E5B2B4635BBE}" destId="{97062D6E-B46A-41F6-93BF-CD882259D571}" srcOrd="0" destOrd="0" presId="urn:microsoft.com/office/officeart/2005/8/layout/list1"/>
    <dgm:cxn modelId="{8042E369-7D96-4032-B917-A7731F35C747}" type="presParOf" srcId="{DEE093CD-688A-440E-ABC5-CAB55D548B35}" destId="{41AC557B-0CD4-44F5-803B-8B3AF744548D}" srcOrd="0" destOrd="0" presId="urn:microsoft.com/office/officeart/2005/8/layout/list1"/>
    <dgm:cxn modelId="{F9B4AA34-A3E0-4AF0-8A8B-F7118C9182F7}" type="presParOf" srcId="{41AC557B-0CD4-44F5-803B-8B3AF744548D}" destId="{595DA1AE-6239-4928-BBC6-EA62E36BC633}" srcOrd="0" destOrd="0" presId="urn:microsoft.com/office/officeart/2005/8/layout/list1"/>
    <dgm:cxn modelId="{70C9E477-4B9D-496D-8FCD-DCF09C818E05}" type="presParOf" srcId="{41AC557B-0CD4-44F5-803B-8B3AF744548D}" destId="{90AE9757-AB4E-49F4-A627-10C1861016DD}" srcOrd="1" destOrd="0" presId="urn:microsoft.com/office/officeart/2005/8/layout/list1"/>
    <dgm:cxn modelId="{80E9B10C-84B6-4F53-A8DD-3C82E00ACF1C}" type="presParOf" srcId="{DEE093CD-688A-440E-ABC5-CAB55D548B35}" destId="{519B9CE5-D455-401B-85C5-2B2C7F64A4D1}" srcOrd="1" destOrd="0" presId="urn:microsoft.com/office/officeart/2005/8/layout/list1"/>
    <dgm:cxn modelId="{86A152D0-4F6E-4086-835C-8C7C0611D264}" type="presParOf" srcId="{DEE093CD-688A-440E-ABC5-CAB55D548B35}" destId="{73BB89C1-31B8-4196-9587-D657177E6195}" srcOrd="2" destOrd="0" presId="urn:microsoft.com/office/officeart/2005/8/layout/list1"/>
    <dgm:cxn modelId="{4161D7D4-C334-4D4A-86F7-ACC8FDB57292}" type="presParOf" srcId="{DEE093CD-688A-440E-ABC5-CAB55D548B35}" destId="{3E5F60BD-8017-41ED-B936-98898012BC87}" srcOrd="3" destOrd="0" presId="urn:microsoft.com/office/officeart/2005/8/layout/list1"/>
    <dgm:cxn modelId="{26DF0F4E-3077-4A1A-9940-4C90CB111D05}" type="presParOf" srcId="{DEE093CD-688A-440E-ABC5-CAB55D548B35}" destId="{E59A968F-1E8B-4FDF-81DB-5AA5E0AEC629}" srcOrd="4" destOrd="0" presId="urn:microsoft.com/office/officeart/2005/8/layout/list1"/>
    <dgm:cxn modelId="{958127FC-C434-4DEC-9347-F93AED4A333B}" type="presParOf" srcId="{E59A968F-1E8B-4FDF-81DB-5AA5E0AEC629}" destId="{4D2B3EF9-BC30-42C3-9143-58EE146CD5F4}" srcOrd="0" destOrd="0" presId="urn:microsoft.com/office/officeart/2005/8/layout/list1"/>
    <dgm:cxn modelId="{2819AC5D-6D98-4853-8491-AF2ABBDFBE29}" type="presParOf" srcId="{E59A968F-1E8B-4FDF-81DB-5AA5E0AEC629}" destId="{04256F75-7406-4C28-8D17-1360F2C0DF14}" srcOrd="1" destOrd="0" presId="urn:microsoft.com/office/officeart/2005/8/layout/list1"/>
    <dgm:cxn modelId="{A92F8A42-9FBE-469E-B716-785BC0734724}" type="presParOf" srcId="{DEE093CD-688A-440E-ABC5-CAB55D548B35}" destId="{0E2FAF9D-A57D-42BC-BF30-5C28C9FF25FB}" srcOrd="5" destOrd="0" presId="urn:microsoft.com/office/officeart/2005/8/layout/list1"/>
    <dgm:cxn modelId="{6205CBF2-334F-44C6-B808-45C63A912A44}" type="presParOf" srcId="{DEE093CD-688A-440E-ABC5-CAB55D548B35}" destId="{59518CD9-730D-4A8A-8F88-FEC9414E5FDC}" srcOrd="6" destOrd="0" presId="urn:microsoft.com/office/officeart/2005/8/layout/list1"/>
    <dgm:cxn modelId="{64A26B6D-DA3E-42A3-9E08-F564CAFAB857}" type="presParOf" srcId="{DEE093CD-688A-440E-ABC5-CAB55D548B35}" destId="{5A93BE01-C252-425F-B51E-D889B24E9CFF}" srcOrd="7" destOrd="0" presId="urn:microsoft.com/office/officeart/2005/8/layout/list1"/>
    <dgm:cxn modelId="{9B15701E-4846-429C-8E17-653C77B11E9C}" type="presParOf" srcId="{DEE093CD-688A-440E-ABC5-CAB55D548B35}" destId="{301A3131-1832-4FEF-8CA9-CAE4514F780F}" srcOrd="8" destOrd="0" presId="urn:microsoft.com/office/officeart/2005/8/layout/list1"/>
    <dgm:cxn modelId="{723E93FE-1AC9-4785-B7C5-33E536C58152}" type="presParOf" srcId="{301A3131-1832-4FEF-8CA9-CAE4514F780F}" destId="{76A478D5-D645-47CD-BA26-5B1E4812013B}" srcOrd="0" destOrd="0" presId="urn:microsoft.com/office/officeart/2005/8/layout/list1"/>
    <dgm:cxn modelId="{A39301C7-1D10-4EDE-BD2D-42C7091B3B4F}" type="presParOf" srcId="{301A3131-1832-4FEF-8CA9-CAE4514F780F}" destId="{FC833449-EA18-4A1A-A900-611E943CB0BD}" srcOrd="1" destOrd="0" presId="urn:microsoft.com/office/officeart/2005/8/layout/list1"/>
    <dgm:cxn modelId="{97BD4734-B768-4FF6-86C7-BA57C62FD96A}" type="presParOf" srcId="{DEE093CD-688A-440E-ABC5-CAB55D548B35}" destId="{AF8F0852-5039-49C0-BEDF-A49CB8512EFE}" srcOrd="9" destOrd="0" presId="urn:microsoft.com/office/officeart/2005/8/layout/list1"/>
    <dgm:cxn modelId="{76CDD275-15FA-4F39-80AC-A4F1E616409B}" type="presParOf" srcId="{DEE093CD-688A-440E-ABC5-CAB55D548B35}" destId="{97062D6E-B46A-41F6-93BF-CD882259D57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86D42-F31A-4E3A-8BC5-AD81F671610A}">
      <dsp:nvSpPr>
        <dsp:cNvPr id="0" name=""/>
        <dsp:cNvSpPr/>
      </dsp:nvSpPr>
      <dsp:spPr>
        <a:xfrm>
          <a:off x="1328154" y="1364"/>
          <a:ext cx="5171628" cy="47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Образовательные ресурсы</a:t>
          </a:r>
          <a:endParaRPr lang="ru-RU" sz="2000" kern="1200" dirty="0"/>
        </a:p>
      </dsp:txBody>
      <dsp:txXfrm>
        <a:off x="1328154" y="1364"/>
        <a:ext cx="5171628" cy="470148"/>
      </dsp:txXfrm>
    </dsp:sp>
    <dsp:sp modelId="{33FDCCCE-6CDD-49FB-8299-EAB6000255F0}">
      <dsp:nvSpPr>
        <dsp:cNvPr id="0" name=""/>
        <dsp:cNvSpPr/>
      </dsp:nvSpPr>
      <dsp:spPr>
        <a:xfrm>
          <a:off x="1328154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367FE-7DD3-4686-BAC3-D5126939E4C6}">
      <dsp:nvSpPr>
        <dsp:cNvPr id="0" name=""/>
        <dsp:cNvSpPr/>
      </dsp:nvSpPr>
      <dsp:spPr>
        <a:xfrm>
          <a:off x="2055055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7A7B6-1297-496A-9B74-0F833F11045E}">
      <dsp:nvSpPr>
        <dsp:cNvPr id="0" name=""/>
        <dsp:cNvSpPr/>
      </dsp:nvSpPr>
      <dsp:spPr>
        <a:xfrm>
          <a:off x="2782531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557FC-177E-45C4-9EB1-1946D60CA93A}">
      <dsp:nvSpPr>
        <dsp:cNvPr id="0" name=""/>
        <dsp:cNvSpPr/>
      </dsp:nvSpPr>
      <dsp:spPr>
        <a:xfrm>
          <a:off x="3509432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A0AA3-9F94-44AC-AE81-1BF2582EC5E2}">
      <dsp:nvSpPr>
        <dsp:cNvPr id="0" name=""/>
        <dsp:cNvSpPr/>
      </dsp:nvSpPr>
      <dsp:spPr>
        <a:xfrm>
          <a:off x="4236907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D2154-3AE0-4132-B856-C43583C1136E}">
      <dsp:nvSpPr>
        <dsp:cNvPr id="0" name=""/>
        <dsp:cNvSpPr/>
      </dsp:nvSpPr>
      <dsp:spPr>
        <a:xfrm>
          <a:off x="4963809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03157-0766-4ACA-89C2-1C5D5B777ACE}">
      <dsp:nvSpPr>
        <dsp:cNvPr id="0" name=""/>
        <dsp:cNvSpPr/>
      </dsp:nvSpPr>
      <dsp:spPr>
        <a:xfrm>
          <a:off x="5691284" y="471512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CF6F7-6AA2-4F6C-AE15-AA635FE1D770}">
      <dsp:nvSpPr>
        <dsp:cNvPr id="0" name=""/>
        <dsp:cNvSpPr/>
      </dsp:nvSpPr>
      <dsp:spPr>
        <a:xfrm>
          <a:off x="1328154" y="567283"/>
          <a:ext cx="5238859" cy="7661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Организована работа педагогов и студентов в ЭБС </a:t>
          </a:r>
          <a:r>
            <a:rPr lang="ru-RU" sz="1800" kern="1200" dirty="0" err="1" smtClean="0"/>
            <a:t>Юрайт</a:t>
          </a:r>
          <a:endParaRPr lang="ru-RU" sz="1800" kern="1200" dirty="0"/>
        </a:p>
      </dsp:txBody>
      <dsp:txXfrm>
        <a:off x="1328154" y="567283"/>
        <a:ext cx="5238859" cy="766167"/>
      </dsp:txXfrm>
    </dsp:sp>
    <dsp:sp modelId="{835350C1-5CD8-41AB-9019-4019D1F8EAB1}">
      <dsp:nvSpPr>
        <dsp:cNvPr id="0" name=""/>
        <dsp:cNvSpPr/>
      </dsp:nvSpPr>
      <dsp:spPr>
        <a:xfrm>
          <a:off x="1328154" y="1492425"/>
          <a:ext cx="5171628" cy="47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Учебно-программная документация</a:t>
          </a:r>
          <a:endParaRPr lang="ru-RU" sz="2000" kern="1200" dirty="0"/>
        </a:p>
      </dsp:txBody>
      <dsp:txXfrm>
        <a:off x="1328154" y="1492425"/>
        <a:ext cx="5171628" cy="470148"/>
      </dsp:txXfrm>
    </dsp:sp>
    <dsp:sp modelId="{868BBEE2-DA0A-44FD-AC4F-AD60E0764299}">
      <dsp:nvSpPr>
        <dsp:cNvPr id="0" name=""/>
        <dsp:cNvSpPr/>
      </dsp:nvSpPr>
      <dsp:spPr>
        <a:xfrm>
          <a:off x="1328154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33FC0-12FF-47BC-A726-1F6BB4B516AB}">
      <dsp:nvSpPr>
        <dsp:cNvPr id="0" name=""/>
        <dsp:cNvSpPr/>
      </dsp:nvSpPr>
      <dsp:spPr>
        <a:xfrm>
          <a:off x="2055055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7CB77-325E-43C4-A69B-3527CD465B9F}">
      <dsp:nvSpPr>
        <dsp:cNvPr id="0" name=""/>
        <dsp:cNvSpPr/>
      </dsp:nvSpPr>
      <dsp:spPr>
        <a:xfrm>
          <a:off x="2782531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769B2-C6FC-444C-90AA-75A6189BC236}">
      <dsp:nvSpPr>
        <dsp:cNvPr id="0" name=""/>
        <dsp:cNvSpPr/>
      </dsp:nvSpPr>
      <dsp:spPr>
        <a:xfrm>
          <a:off x="3509432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277D7-AC62-4B18-A678-DA46552F4006}">
      <dsp:nvSpPr>
        <dsp:cNvPr id="0" name=""/>
        <dsp:cNvSpPr/>
      </dsp:nvSpPr>
      <dsp:spPr>
        <a:xfrm>
          <a:off x="4236907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A068E-8643-4084-B6B8-927B7D3473CB}">
      <dsp:nvSpPr>
        <dsp:cNvPr id="0" name=""/>
        <dsp:cNvSpPr/>
      </dsp:nvSpPr>
      <dsp:spPr>
        <a:xfrm>
          <a:off x="4963809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0B59A-2A22-4E62-9E25-7333A827FA83}">
      <dsp:nvSpPr>
        <dsp:cNvPr id="0" name=""/>
        <dsp:cNvSpPr/>
      </dsp:nvSpPr>
      <dsp:spPr>
        <a:xfrm>
          <a:off x="5691284" y="2019201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58929-F4EA-4A58-BF95-05F7D968A540}">
      <dsp:nvSpPr>
        <dsp:cNvPr id="0" name=""/>
        <dsp:cNvSpPr/>
      </dsp:nvSpPr>
      <dsp:spPr>
        <a:xfrm>
          <a:off x="1328154" y="1962573"/>
          <a:ext cx="5238859" cy="1070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Разработаны программы профессионального обучения (Уральская инженерная школа)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Внесены изменения в ООП (учебные планы)</a:t>
          </a:r>
          <a:endParaRPr lang="ru-RU" sz="1800" kern="1200" dirty="0"/>
        </a:p>
      </dsp:txBody>
      <dsp:txXfrm>
        <a:off x="1328154" y="1962573"/>
        <a:ext cx="5238859" cy="1070963"/>
      </dsp:txXfrm>
    </dsp:sp>
    <dsp:sp modelId="{1CAA6564-AAC2-4310-9512-D4C45891E2EF}">
      <dsp:nvSpPr>
        <dsp:cNvPr id="0" name=""/>
        <dsp:cNvSpPr/>
      </dsp:nvSpPr>
      <dsp:spPr>
        <a:xfrm>
          <a:off x="1328154" y="3096741"/>
          <a:ext cx="5171628" cy="47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Образовательные технологии</a:t>
          </a:r>
          <a:endParaRPr lang="ru-RU" sz="2000" kern="1200" dirty="0"/>
        </a:p>
      </dsp:txBody>
      <dsp:txXfrm>
        <a:off x="1328154" y="3096741"/>
        <a:ext cx="5171628" cy="470148"/>
      </dsp:txXfrm>
    </dsp:sp>
    <dsp:sp modelId="{FA59DBE7-DBA4-4BA7-863A-6B2E621B9BC6}">
      <dsp:nvSpPr>
        <dsp:cNvPr id="0" name=""/>
        <dsp:cNvSpPr/>
      </dsp:nvSpPr>
      <dsp:spPr>
        <a:xfrm>
          <a:off x="1328154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63090-D4BB-43CE-9C69-0281F940338D}">
      <dsp:nvSpPr>
        <dsp:cNvPr id="0" name=""/>
        <dsp:cNvSpPr/>
      </dsp:nvSpPr>
      <dsp:spPr>
        <a:xfrm>
          <a:off x="2055055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26658-42C7-4132-8CB0-8C9EEB0639C4}">
      <dsp:nvSpPr>
        <dsp:cNvPr id="0" name=""/>
        <dsp:cNvSpPr/>
      </dsp:nvSpPr>
      <dsp:spPr>
        <a:xfrm>
          <a:off x="2782531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537AF-CE61-4A04-B03F-E0D27FC98C7C}">
      <dsp:nvSpPr>
        <dsp:cNvPr id="0" name=""/>
        <dsp:cNvSpPr/>
      </dsp:nvSpPr>
      <dsp:spPr>
        <a:xfrm>
          <a:off x="3509432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04321-8DAF-4E62-A7AD-DB9780383B64}">
      <dsp:nvSpPr>
        <dsp:cNvPr id="0" name=""/>
        <dsp:cNvSpPr/>
      </dsp:nvSpPr>
      <dsp:spPr>
        <a:xfrm>
          <a:off x="4236907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59B90-AD8B-4982-82E6-B6FF33095032}">
      <dsp:nvSpPr>
        <dsp:cNvPr id="0" name=""/>
        <dsp:cNvSpPr/>
      </dsp:nvSpPr>
      <dsp:spPr>
        <a:xfrm>
          <a:off x="4963809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C20CC-7893-45A1-A1FD-F28A725F1226}">
      <dsp:nvSpPr>
        <dsp:cNvPr id="0" name=""/>
        <dsp:cNvSpPr/>
      </dsp:nvSpPr>
      <dsp:spPr>
        <a:xfrm>
          <a:off x="5691284" y="3566889"/>
          <a:ext cx="1210161" cy="95770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11AAA-0FCA-4532-BE51-8CEF15E88DC7}">
      <dsp:nvSpPr>
        <dsp:cNvPr id="0" name=""/>
        <dsp:cNvSpPr/>
      </dsp:nvSpPr>
      <dsp:spPr>
        <a:xfrm>
          <a:off x="1328154" y="3662660"/>
          <a:ext cx="5238859" cy="7661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Освоены технологии дистанционного обучения</a:t>
          </a:r>
          <a:endParaRPr lang="ru-RU" sz="1800" kern="1200" dirty="0"/>
        </a:p>
      </dsp:txBody>
      <dsp:txXfrm>
        <a:off x="1328154" y="3662660"/>
        <a:ext cx="5238859" cy="7661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01EDD-13A1-4A3E-B304-E50F6AFE3288}">
      <dsp:nvSpPr>
        <dsp:cNvPr id="0" name=""/>
        <dsp:cNvSpPr/>
      </dsp:nvSpPr>
      <dsp:spPr>
        <a:xfrm>
          <a:off x="0" y="784281"/>
          <a:ext cx="8229599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B99C9-D7FD-492C-8B1A-7665BCB703B6}">
      <dsp:nvSpPr>
        <dsp:cNvPr id="0" name=""/>
        <dsp:cNvSpPr/>
      </dsp:nvSpPr>
      <dsp:spPr>
        <a:xfrm>
          <a:off x="411480" y="2001"/>
          <a:ext cx="5760720" cy="1564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Областная олимпиада по дисциплине «Русский язык и культура речи»</a:t>
          </a:r>
          <a:endParaRPr lang="ru-RU" sz="2400" kern="1200" dirty="0"/>
        </a:p>
      </dsp:txBody>
      <dsp:txXfrm>
        <a:off x="487856" y="78377"/>
        <a:ext cx="5607968" cy="1411808"/>
      </dsp:txXfrm>
    </dsp:sp>
    <dsp:sp modelId="{88A55C75-5ADD-4D9C-9827-0DBF1B4C80CD}">
      <dsp:nvSpPr>
        <dsp:cNvPr id="0" name=""/>
        <dsp:cNvSpPr/>
      </dsp:nvSpPr>
      <dsp:spPr>
        <a:xfrm>
          <a:off x="0" y="3188361"/>
          <a:ext cx="8229599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B0ABD-AB33-46E1-901F-4D644C747892}">
      <dsp:nvSpPr>
        <dsp:cNvPr id="0" name=""/>
        <dsp:cNvSpPr/>
      </dsp:nvSpPr>
      <dsp:spPr>
        <a:xfrm>
          <a:off x="411480" y="2406081"/>
          <a:ext cx="5760720" cy="1564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Конкурс эссе по дисциплине «История»</a:t>
          </a:r>
          <a:endParaRPr lang="ru-RU" sz="2400" kern="1200" dirty="0"/>
        </a:p>
      </dsp:txBody>
      <dsp:txXfrm>
        <a:off x="487856" y="2482457"/>
        <a:ext cx="5607968" cy="1411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24999-B526-4432-951A-6B4D9A7AE77E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B7CD6-E7B2-4B24-8145-689ED4A6B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B7CD6-E7B2-4B24-8145-689ED4A6BC4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</a:rPr>
              <a:t>Итоги учебно-методической работы 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2022-2023 </a:t>
            </a:r>
            <a:r>
              <a:rPr lang="ru-RU" dirty="0" err="1" smtClean="0">
                <a:solidFill>
                  <a:schemeClr val="tx1"/>
                </a:solidFill>
              </a:rPr>
              <a:t>уч.год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42910" y="1214422"/>
            <a:ext cx="77153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Documents and Settings\m@k\Рабочий стол\ГРАФИКА\ургзу_заставка\131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500166" cy="154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14480" y="214313"/>
            <a:ext cx="72152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1200" b="1" dirty="0" smtClean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образования и молодежной политики</a:t>
            </a:r>
            <a:endParaRPr lang="ru-RU" sz="1200" b="1" dirty="0">
              <a:solidFill>
                <a:srgbClr val="3073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Свердловской </a:t>
            </a:r>
            <a:r>
              <a:rPr lang="ru-RU" sz="1200" b="1" dirty="0" smtClean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b="1" dirty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</a:t>
            </a:r>
            <a:r>
              <a:rPr lang="ru-RU" sz="1200" b="1" dirty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</a:t>
            </a:r>
            <a:r>
              <a:rPr lang="ru-RU" sz="1200" b="1" dirty="0" smtClean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Свердловской </a:t>
            </a:r>
            <a:r>
              <a:rPr lang="ru-RU" sz="1200" b="1" dirty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br>
              <a:rPr lang="ru-RU" sz="1200" b="1" dirty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smtClean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Уральский горнозаводской колледж </a:t>
            </a:r>
            <a:r>
              <a:rPr lang="ru-RU" sz="1200" b="1" dirty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имени </a:t>
            </a:r>
            <a:r>
              <a:rPr lang="ru-RU" sz="1200" b="1" dirty="0" smtClean="0">
                <a:solidFill>
                  <a:srgbClr val="30732B"/>
                </a:solidFill>
                <a:latin typeface="Times New Roman" pitchFamily="18" charset="0"/>
                <a:cs typeface="Times New Roman" pitchFamily="18" charset="0"/>
              </a:rPr>
              <a:t>Демидовых»</a:t>
            </a:r>
            <a:endParaRPr lang="ru-RU" sz="1200" b="1" dirty="0">
              <a:solidFill>
                <a:srgbClr val="30732B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2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4930986"/>
              </p:ext>
            </p:extLst>
          </p:nvPr>
        </p:nvGraphicFramePr>
        <p:xfrm>
          <a:off x="285720" y="1196752"/>
          <a:ext cx="8401080" cy="549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2749464"/>
                <a:gridCol w="1793964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Конкурс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Преподаватели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Результат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Региональный чемпионат Навыки</a:t>
                      </a:r>
                      <a:r>
                        <a:rPr lang="ru-RU" sz="1100" baseline="0" dirty="0" smtClean="0"/>
                        <a:t> мудрых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Сулейманова А.Д.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участие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Конкурс методических разработок педагогических работников (колледж)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Шмакова Э.А.,</a:t>
                      </a:r>
                    </a:p>
                    <a:p>
                      <a:r>
                        <a:rPr lang="ru-RU" sz="1100" baseline="0" dirty="0" smtClean="0"/>
                        <a:t> Ширяева Е.А.,</a:t>
                      </a:r>
                      <a:endParaRPr lang="ru-RU" sz="1100" dirty="0" smtClean="0"/>
                    </a:p>
                    <a:p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err="1" smtClean="0"/>
                        <a:t>Бублий</a:t>
                      </a:r>
                      <a:r>
                        <a:rPr lang="ru-RU" sz="1100" dirty="0" smtClean="0"/>
                        <a:t> С.Н., </a:t>
                      </a:r>
                      <a:r>
                        <a:rPr lang="ru-RU" sz="1100" dirty="0" err="1" smtClean="0"/>
                        <a:t>Климарева</a:t>
                      </a:r>
                      <a:r>
                        <a:rPr lang="ru-RU" sz="1100" dirty="0" smtClean="0"/>
                        <a:t> Т.А., </a:t>
                      </a:r>
                      <a:r>
                        <a:rPr lang="ru-RU" sz="1100" baseline="0" dirty="0" smtClean="0"/>
                        <a:t>Масленникова А.В.,</a:t>
                      </a:r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r>
                        <a:rPr lang="ru-RU" sz="1100" dirty="0" err="1" smtClean="0"/>
                        <a:t>Заживихина</a:t>
                      </a:r>
                      <a:r>
                        <a:rPr lang="ru-RU" sz="1100" dirty="0" smtClean="0"/>
                        <a:t> М.А., Чебаков</a:t>
                      </a:r>
                      <a:r>
                        <a:rPr lang="ru-RU" sz="1100" baseline="0" dirty="0" smtClean="0"/>
                        <a:t> С.А., </a:t>
                      </a:r>
                      <a:r>
                        <a:rPr lang="ru-RU" sz="1100" baseline="0" dirty="0" err="1" smtClean="0"/>
                        <a:t>Чигвинцева</a:t>
                      </a:r>
                      <a:r>
                        <a:rPr lang="ru-RU" sz="1100" baseline="0" dirty="0" smtClean="0"/>
                        <a:t> С.В., </a:t>
                      </a:r>
                      <a:r>
                        <a:rPr lang="ru-RU" sz="1100" baseline="0" dirty="0" err="1" smtClean="0"/>
                        <a:t>Сивкова</a:t>
                      </a:r>
                      <a:r>
                        <a:rPr lang="ru-RU" sz="1100" baseline="0" dirty="0" smtClean="0"/>
                        <a:t> О.Л., Черней М.В.,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Диплом</a:t>
                      </a:r>
                      <a:r>
                        <a:rPr lang="ru-RU" sz="1100" baseline="0" dirty="0" smtClean="0"/>
                        <a:t> 1ст.</a:t>
                      </a:r>
                      <a:endParaRPr lang="ru-RU" sz="1100" dirty="0" smtClean="0"/>
                    </a:p>
                    <a:p>
                      <a:r>
                        <a:rPr lang="ru-RU" sz="1100" dirty="0" smtClean="0"/>
                        <a:t>Диплом 2ст.</a:t>
                      </a:r>
                    </a:p>
                    <a:p>
                      <a:r>
                        <a:rPr lang="ru-RU" sz="1100" dirty="0" smtClean="0"/>
                        <a:t>Диплом 3ст.</a:t>
                      </a:r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r>
                        <a:rPr lang="ru-RU" sz="1100" dirty="0" smtClean="0"/>
                        <a:t>Сертификаты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VII</a:t>
                      </a:r>
                      <a:r>
                        <a:rPr lang="ru-RU" sz="1200" baseline="0" dirty="0" smtClean="0"/>
                        <a:t> Всероссийский конкурс методических разработок классных часов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Заживихина</a:t>
                      </a:r>
                      <a:r>
                        <a:rPr lang="ru-RU" sz="1200" dirty="0" smtClean="0"/>
                        <a:t> М.А.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Победитель</a:t>
                      </a:r>
                      <a:r>
                        <a:rPr lang="ru-RU" sz="1100" baseline="0" dirty="0" smtClean="0"/>
                        <a:t> 2 степени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III</a:t>
                      </a:r>
                      <a:r>
                        <a:rPr lang="ru-RU" sz="1200" baseline="0" dirty="0" smtClean="0"/>
                        <a:t> Всероссийский педагогический конкурс «Моя лучшая методическая разработка»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Чигвинцева</a:t>
                      </a:r>
                      <a:r>
                        <a:rPr lang="ru-RU" sz="1200" dirty="0" smtClean="0"/>
                        <a:t> С.В.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Победитель 1 степени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r>
                        <a:rPr lang="ru-RU" sz="1200" dirty="0" smtClean="0"/>
                        <a:t>Х областная выставка методической продукции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Шмакова Э.А.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Диплом участника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</a:t>
                      </a:r>
                      <a:r>
                        <a:rPr lang="ru-RU" sz="1200" dirty="0" smtClean="0"/>
                        <a:t> Всероссийский конкурс методических</a:t>
                      </a:r>
                      <a:r>
                        <a:rPr lang="ru-RU" sz="1200" baseline="0" dirty="0" smtClean="0"/>
                        <a:t> разработок педагогических работников ПОО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Шмакова Э.А., </a:t>
                      </a:r>
                      <a:r>
                        <a:rPr lang="ru-RU" sz="1200" dirty="0" err="1" smtClean="0"/>
                        <a:t>Бублий</a:t>
                      </a:r>
                      <a:r>
                        <a:rPr lang="ru-RU" sz="1200" dirty="0" smtClean="0"/>
                        <a:t> С.Н., </a:t>
                      </a:r>
                      <a:r>
                        <a:rPr lang="ru-RU" sz="1200" dirty="0" err="1" smtClean="0"/>
                        <a:t>Климарева</a:t>
                      </a:r>
                      <a:r>
                        <a:rPr lang="ru-RU" sz="1200" dirty="0" smtClean="0"/>
                        <a:t> Т.А.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Дипломы 2 и 1 степени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Выставка методической продукции (</a:t>
                      </a:r>
                      <a:r>
                        <a:rPr lang="ru-RU" sz="1200" dirty="0" err="1" smtClean="0"/>
                        <a:t>профориентационной</a:t>
                      </a:r>
                      <a:r>
                        <a:rPr lang="ru-RU" sz="1200" dirty="0" smtClean="0"/>
                        <a:t> направленности) работников учреждений СПО Свердловской</a:t>
                      </a:r>
                      <a:r>
                        <a:rPr lang="ru-RU" sz="1200" baseline="0" dirty="0" smtClean="0"/>
                        <a:t> области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Чижова Л.Н.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Сертификат участника</a:t>
                      </a:r>
                      <a:endParaRPr lang="ru-RU" sz="1100" dirty="0"/>
                    </a:p>
                  </a:txBody>
                  <a:tcPr/>
                </a:tc>
              </a:tr>
              <a:tr h="4975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Лучший </a:t>
                      </a:r>
                      <a:r>
                        <a:rPr lang="ru-RU" sz="1200" smtClean="0"/>
                        <a:t>преподаватель-организатор ОБЖ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Анибалова</a:t>
                      </a:r>
                      <a:r>
                        <a:rPr lang="ru-RU" sz="1200" dirty="0" smtClean="0"/>
                        <a:t> Ю.В.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 место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 algn="ctr"/>
            <a:r>
              <a:rPr lang="ru-RU" sz="3200" dirty="0" smtClean="0"/>
              <a:t>Участие педагогов в конкурсах профессионального мастерства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9855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pPr algn="ctr"/>
            <a:r>
              <a:rPr lang="ru-RU" sz="2800" dirty="0" smtClean="0"/>
              <a:t>Проведение мероприятий </a:t>
            </a:r>
            <a:endParaRPr lang="ru-RU" sz="2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8229600" cy="545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490061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Горнозаводской 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Областной уровень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Заочная олимпиада по основам финансовой грамотности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Областной (заочный)</a:t>
                      </a:r>
                      <a:r>
                        <a:rPr lang="ru-RU" sz="1600" baseline="0" dirty="0" smtClean="0"/>
                        <a:t> конкурс эссе по творчеству М.И.Цветаевой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Дистанционная олимпиада по информатике для студентов 1-2 курсов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Областная олимпиада</a:t>
                      </a:r>
                      <a:r>
                        <a:rPr lang="ru-RU" sz="1600" baseline="0" dirty="0" smtClean="0"/>
                        <a:t> для студентов 2 и 3 курсов по дисциплинам «</a:t>
                      </a:r>
                      <a:r>
                        <a:rPr lang="ru-RU" sz="1600" baseline="0" dirty="0" err="1" smtClean="0"/>
                        <a:t>Электробезопасность</a:t>
                      </a:r>
                      <a:r>
                        <a:rPr lang="ru-RU" sz="1600" baseline="0" dirty="0" smtClean="0"/>
                        <a:t>», «Электротехника» и «Основы электроники и </a:t>
                      </a:r>
                      <a:r>
                        <a:rPr lang="ru-RU" sz="1600" baseline="0" dirty="0" err="1" smtClean="0"/>
                        <a:t>схемотехники</a:t>
                      </a:r>
                      <a:r>
                        <a:rPr lang="ru-RU" sz="1600" baseline="0" dirty="0" smtClean="0"/>
                        <a:t>»</a:t>
                      </a:r>
                      <a:endParaRPr lang="ru-RU" sz="1600" dirty="0"/>
                    </a:p>
                  </a:txBody>
                  <a:tcPr/>
                </a:tc>
              </a:tr>
              <a:tr h="882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Дистанционная олимпиада по математике для студентов 1-2 курсов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Олимпиада</a:t>
                      </a:r>
                      <a:r>
                        <a:rPr lang="ru-RU" sz="1600" baseline="0" dirty="0" smtClean="0"/>
                        <a:t> по основам финансовой грамотности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Областная (заочная) олимпиада по родному (русскому)</a:t>
                      </a:r>
                      <a:r>
                        <a:rPr lang="ru-RU" sz="1600" baseline="0" dirty="0" smtClean="0"/>
                        <a:t> языку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Областная интегрированная олимпиада по экологии и БЖД для студентов СПО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Областная олимпиада по основам бухгалтерского</a:t>
                      </a:r>
                      <a:r>
                        <a:rPr lang="ru-RU" sz="1600" baseline="0" dirty="0" smtClean="0"/>
                        <a:t> учета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Областная</a:t>
                      </a:r>
                      <a:r>
                        <a:rPr lang="ru-RU" sz="1600" baseline="0" dirty="0" smtClean="0"/>
                        <a:t> (заочная) интегрированная олимпиада по истории и литературе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63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Представленные компетенции: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Поварское дело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Документационное обеспечение управления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Социальная работа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Предпринимательство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Электромонтаж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Бухгалтерский учет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Охрана труда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Портной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Швея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Участие обучающихся в региональном этапе чемпионате профессионального мастерства «Профессионалы» и </a:t>
            </a:r>
            <a:r>
              <a:rPr lang="ru-RU" sz="2400" dirty="0" err="1" smtClean="0"/>
              <a:t>Абилимпикс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Областной фестиваль социально-значимых проектов «Профессионалы Урала» Козлова Д., гр.22</a:t>
            </a:r>
          </a:p>
          <a:p>
            <a:r>
              <a:rPr lang="ru-RU" dirty="0" smtClean="0"/>
              <a:t>Областной конкурс «Поварское искусство», 2 место, гр.27</a:t>
            </a:r>
          </a:p>
          <a:p>
            <a:r>
              <a:rPr lang="ru-RU" dirty="0" smtClean="0"/>
              <a:t>Областной конкурс «Мой выбор – СПО», 2 место, Ермакова В. гр126</a:t>
            </a:r>
          </a:p>
          <a:p>
            <a:r>
              <a:rPr lang="ru-RU" dirty="0" smtClean="0"/>
              <a:t>Интеллектуальная игра «Лирико-математический </a:t>
            </a:r>
            <a:r>
              <a:rPr lang="ru-RU" dirty="0" err="1" smtClean="0"/>
              <a:t>баттл</a:t>
            </a:r>
            <a:r>
              <a:rPr lang="ru-RU" dirty="0" smtClean="0"/>
              <a:t>», гр.127</a:t>
            </a:r>
          </a:p>
          <a:p>
            <a:r>
              <a:rPr lang="ru-RU" dirty="0" smtClean="0"/>
              <a:t>Областной конкурс «Марафон знаний» 2место, команда колледжа</a:t>
            </a:r>
          </a:p>
          <a:p>
            <a:r>
              <a:rPr lang="ru-RU" dirty="0" smtClean="0"/>
              <a:t>Областная олимпиада профессионального мастерства по поварскому и кондитерскому делу, </a:t>
            </a:r>
            <a:r>
              <a:rPr lang="ru-RU" dirty="0" err="1" smtClean="0"/>
              <a:t>Хионина</a:t>
            </a:r>
            <a:r>
              <a:rPr lang="ru-RU" dirty="0" smtClean="0"/>
              <a:t> Е., </a:t>
            </a:r>
            <a:r>
              <a:rPr lang="ru-RU" dirty="0" err="1" smtClean="0"/>
              <a:t>Татауров</a:t>
            </a:r>
            <a:r>
              <a:rPr lang="ru-RU" dirty="0" smtClean="0"/>
              <a:t> Н.</a:t>
            </a:r>
          </a:p>
          <a:p>
            <a:r>
              <a:rPr lang="ru-RU" dirty="0" smtClean="0"/>
              <a:t>Областной товарищеский матч по компетенции «Электромонтаж», Коновалов М., гр.497</a:t>
            </a:r>
          </a:p>
          <a:p>
            <a:r>
              <a:rPr lang="ru-RU" dirty="0" smtClean="0"/>
              <a:t>Областная олимпиада по химии, математике, естествознанию, русскому языку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Достижения обучающихся в олимпиадах, конкурсах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Открытая олимпиада профессионального мастерства обучающихся с инвалидностью и ОВЗ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УрФО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профессия «швея» (участие)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Всероссийский творческий конкурс «Подарок маме» (1 место)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Муниципальная выставка декоративно-прикладного творчества «Радуга творчества» (победитель)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Региональный конкурс творческих работ «Выставка талантов» (1 место)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Всероссийский заочный творческий конкурс «Елочка-елка, лесной аромат» (Диплом 1 степени)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Межрегиональный конкурс творческих коллективов «Пусть приходит замысел» (2, 3 место)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Результаты участия обучающихся с ОВЗ </a:t>
            </a:r>
            <a:br>
              <a:rPr lang="ru-RU" sz="1800" dirty="0" smtClean="0"/>
            </a:br>
            <a:r>
              <a:rPr lang="ru-RU" sz="1800" dirty="0" smtClean="0"/>
              <a:t>(Оператор швейного оборудования)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5511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ГИА 2023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800-000031000000}"/>
              </a:ext>
            </a:extLst>
          </p:cNvPr>
          <p:cNvGraphicFramePr>
            <a:graphicFrameLocks/>
          </p:cNvGraphicFramePr>
          <p:nvPr/>
        </p:nvGraphicFramePr>
        <p:xfrm>
          <a:off x="642910" y="1285860"/>
          <a:ext cx="771530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800-000032000000}"/>
              </a:ext>
            </a:extLst>
          </p:cNvPr>
          <p:cNvGraphicFramePr>
            <a:graphicFrameLocks/>
          </p:cNvGraphicFramePr>
          <p:nvPr/>
        </p:nvGraphicFramePr>
        <p:xfrm>
          <a:off x="642910" y="571480"/>
          <a:ext cx="764386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Филиал п.Бисерть</a:t>
            </a:r>
            <a:endParaRPr lang="ru-RU" dirty="0"/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800-00003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4296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800-000007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5720" y="500042"/>
          <a:ext cx="857256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899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1297260"/>
              </p:ext>
            </p:extLst>
          </p:nvPr>
        </p:nvGraphicFramePr>
        <p:xfrm>
          <a:off x="214282" y="1285860"/>
          <a:ext cx="857256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Методическое обеспечение образовательной </a:t>
            </a:r>
            <a:r>
              <a:rPr lang="ru-RU" sz="2800" dirty="0" smtClean="0"/>
              <a:t>деятельности: результаты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473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3574908"/>
              </p:ext>
            </p:extLst>
          </p:nvPr>
        </p:nvGraphicFramePr>
        <p:xfrm>
          <a:off x="357158" y="1000108"/>
          <a:ext cx="8215370" cy="5778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240"/>
                <a:gridCol w="4079130"/>
              </a:tblGrid>
              <a:tr h="810341"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Нормативные документы, устанавливающие требования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</a:t>
                      </a:r>
                      <a:r>
                        <a:rPr lang="ru-RU" baseline="0" dirty="0" smtClean="0"/>
                        <a:t> к образованию и обучению</a:t>
                      </a:r>
                      <a:endParaRPr lang="ru-RU" dirty="0"/>
                    </a:p>
                  </a:txBody>
                  <a:tcPr/>
                </a:tc>
              </a:tr>
              <a:tr h="1404592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Профессиональный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стандарт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"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профессионального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профессионального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и дополнительного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профессионального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(проект)</a:t>
                      </a:r>
                      <a:endParaRPr lang="ru-RU" sz="1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sz="1600" dirty="0" smtClean="0"/>
                        <a:t>СПО-ППССЗ или ВПО- направленность соответствует преподаваемому предмету, курсу, модулю</a:t>
                      </a:r>
                    </a:p>
                    <a:p>
                      <a:r>
                        <a:rPr lang="ru-RU" sz="1600" dirty="0" smtClean="0"/>
                        <a:t>или дополнительное профессиональное образование</a:t>
                      </a:r>
                    </a:p>
                    <a:p>
                      <a:r>
                        <a:rPr lang="ru-RU" sz="1600" b="1" dirty="0" smtClean="0"/>
                        <a:t>Программы повышения квалификации и стажировка не реже 1 раза в 3 года!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работы в области профессиональной деятельности (!)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осваиваемой обучающимися и(или) соответствующей преподаваемому учебному предмету, курсу, дисциплине (модулю) обязателен для преподавания по профессиональному учебному циклу.</a:t>
                      </a:r>
                    </a:p>
                    <a:p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и проверка знаний по охране труда.</a:t>
                      </a:r>
                      <a:endParaRPr lang="ru-RU" sz="1600" b="1" dirty="0"/>
                    </a:p>
                  </a:txBody>
                  <a:tcPr/>
                </a:tc>
              </a:tr>
              <a:tr h="837353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Федеральные государственные</a:t>
                      </a:r>
                      <a:r>
                        <a:rPr lang="ru-RU" sz="1400" baseline="0" dirty="0" smtClean="0"/>
                        <a:t> образовательные стандарты среднего профессионального образования по профессиям/специальностям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5512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"Об образовании в Российской Федерации" от 29.12.2012 N 273-ФЗ (последняя редакция) (статьи</a:t>
                      </a:r>
                      <a:r>
                        <a:rPr lang="ru-RU" sz="14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46 и 48)</a:t>
                      </a:r>
                      <a:endParaRPr lang="ru-RU" sz="14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41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73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8584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 smtClean="0"/>
              <a:t>Требования к уровню профессиональной компетентности педагогических работников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460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Профессиональная переподготовка </a:t>
            </a:r>
            <a:endParaRPr lang="ru-RU" sz="24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429124" y="1428736"/>
            <a:ext cx="4041775" cy="762000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пройти профессиональную переподготовку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28596" y="1428736"/>
            <a:ext cx="4041775" cy="3941763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Чусовитина Е.Н.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Вебер С.П.</a:t>
            </a:r>
          </a:p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Долгинцев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А.Б.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Седышев А.А.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Чебаков С.А.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Белоусова М.Ю.</a:t>
            </a:r>
          </a:p>
        </p:txBody>
      </p:sp>
    </p:spTree>
    <p:extLst>
      <p:ext uri="{BB962C8B-B14F-4D97-AF65-F5344CB8AC3E}">
        <p14:creationId xmlns:p14="http://schemas.microsoft.com/office/powerpoint/2010/main" xmlns="" val="31732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Курсы повышения квалификации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6314" y="1500174"/>
            <a:ext cx="4041775" cy="762000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Необходимо пройти курсы повышения квалификации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71472" y="1428736"/>
            <a:ext cx="4041775" cy="3941763"/>
          </a:xfrm>
        </p:spPr>
        <p:txBody>
          <a:bodyPr>
            <a:normAutofit/>
          </a:bodyPr>
          <a:lstStyle/>
          <a:p>
            <a:r>
              <a:rPr lang="ru-RU" sz="1500" dirty="0" smtClean="0"/>
              <a:t>Кириллов В.С.</a:t>
            </a:r>
          </a:p>
          <a:p>
            <a:r>
              <a:rPr lang="ru-RU" sz="1500" dirty="0" smtClean="0"/>
              <a:t>Седышев </a:t>
            </a:r>
            <a:r>
              <a:rPr lang="ru-RU" sz="1500" dirty="0" smtClean="0"/>
              <a:t>А.А.</a:t>
            </a:r>
          </a:p>
          <a:p>
            <a:r>
              <a:rPr lang="ru-RU" sz="1500" dirty="0" smtClean="0"/>
              <a:t>Черней М.В.</a:t>
            </a:r>
          </a:p>
          <a:p>
            <a:r>
              <a:rPr lang="ru-RU" sz="1500" dirty="0" smtClean="0"/>
              <a:t>Белоусова М.Ю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Тюрина М.В.</a:t>
            </a:r>
            <a:endParaRPr lang="ru-RU" sz="1500" dirty="0" smtClean="0"/>
          </a:p>
        </p:txBody>
      </p:sp>
    </p:spTree>
    <p:extLst>
      <p:ext uri="{BB962C8B-B14F-4D97-AF65-F5344CB8AC3E}">
        <p14:creationId xmlns:p14="http://schemas.microsoft.com/office/powerpoint/2010/main" xmlns="" val="40084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«Педагогическая деятельность в профессиональном обучении, среднем профессиональном образовании и дополнительном профессиональном образовании «Сопровождение инвалидов и лиц с ОВЗ»;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«Современные требования к внедрению и развитию инклюзивной образовательной среды в профессиональных образовательных организациях среднего профессионального образования»;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«Подготовка участников к демонстрационному экзамену по компетенции «Бухгалтерский учет»;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«Коммуникации в образовании: профиль современного учителя»;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«Педагогическая деятельность в профессиональном обучении, среднем профессиональном образовании и дополнительном профессиональном образовании «Обновленные ФГОС: разработка ОПОП»;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«Внедрение методической системы преподавания общеобразовательных дисциплин с учетом профессиональной направленности программ СПО Вариативный модуль: "Организация деятельности по укрупненной группе профессий и специальностей"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Тематика пройденных педагогами </a:t>
            </a:r>
            <a:r>
              <a:rPr lang="ru-RU" sz="3200" dirty="0" smtClean="0"/>
              <a:t>курсов повышения квалификации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73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Право участия в оценке демонстрационного экзамена (2 года):</a:t>
            </a:r>
          </a:p>
          <a:p>
            <a:r>
              <a:rPr lang="ru-RU" dirty="0" smtClean="0"/>
              <a:t>Белоусова М.Ю.– компетенция «бухгалтерский учет» </a:t>
            </a:r>
          </a:p>
          <a:p>
            <a:r>
              <a:rPr lang="ru-RU" b="1" i="1" dirty="0" smtClean="0"/>
              <a:t>Эксперт демонстрационного экзамена по стандартам </a:t>
            </a:r>
            <a:r>
              <a:rPr lang="ru-RU" b="1" i="1" dirty="0" err="1" smtClean="0"/>
              <a:t>Ворлдскиллс</a:t>
            </a:r>
            <a:r>
              <a:rPr lang="ru-RU" b="1" i="1" dirty="0" smtClean="0"/>
              <a:t>:</a:t>
            </a:r>
          </a:p>
          <a:p>
            <a:r>
              <a:rPr lang="ru-RU" dirty="0" smtClean="0"/>
              <a:t>Чижова Л.Н.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WS</a:t>
            </a:r>
            <a:r>
              <a:rPr lang="ru-RU" dirty="0" smtClean="0"/>
              <a:t>, ДЭ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8859832"/>
              </p:ext>
            </p:extLst>
          </p:nvPr>
        </p:nvGraphicFramePr>
        <p:xfrm>
          <a:off x="457200" y="1481138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5050904"/>
              </a:tblGrid>
              <a:tr h="212773">
                <a:tc>
                  <a:txBody>
                    <a:bodyPr/>
                    <a:lstStyle/>
                    <a:p>
                      <a:r>
                        <a:rPr lang="ru-RU" dirty="0" smtClean="0"/>
                        <a:t>Кв. 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Педагогические работники</a:t>
                      </a:r>
                      <a:endParaRPr lang="ru-RU" dirty="0"/>
                    </a:p>
                  </a:txBody>
                  <a:tcPr/>
                </a:tc>
              </a:tr>
              <a:tr h="877833">
                <a:tc>
                  <a:txBody>
                    <a:bodyPr/>
                    <a:lstStyle/>
                    <a:p>
                      <a:r>
                        <a:rPr lang="ru-RU" dirty="0" smtClean="0"/>
                        <a:t>Соответствие занимаемой должности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Чебаков С.А.</a:t>
                      </a:r>
                    </a:p>
                    <a:p>
                      <a:r>
                        <a:rPr lang="ru-RU" dirty="0" smtClean="0"/>
                        <a:t>Вебер</a:t>
                      </a:r>
                      <a:r>
                        <a:rPr lang="ru-RU" baseline="0" dirty="0" smtClean="0"/>
                        <a:t> С.П.</a:t>
                      </a:r>
                    </a:p>
                    <a:p>
                      <a:r>
                        <a:rPr lang="ru-RU" baseline="0" dirty="0" smtClean="0"/>
                        <a:t>Ширяева О.В.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Педагоги, аттестованные в 2022-2023 </a:t>
            </a:r>
            <a:r>
              <a:rPr lang="ru-RU" sz="2400" dirty="0" err="1" smtClean="0"/>
              <a:t>уч.году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6539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Киселева О.В.</a:t>
            </a:r>
          </a:p>
          <a:p>
            <a:r>
              <a:rPr lang="ru-RU" dirty="0" smtClean="0"/>
              <a:t>Черней М.В.</a:t>
            </a:r>
          </a:p>
          <a:p>
            <a:r>
              <a:rPr lang="ru-RU" dirty="0" smtClean="0"/>
              <a:t>Чебаков С.А.</a:t>
            </a:r>
          </a:p>
          <a:p>
            <a:r>
              <a:rPr lang="ru-RU" dirty="0" smtClean="0"/>
              <a:t>Белоусова М.Ю.</a:t>
            </a:r>
          </a:p>
          <a:p>
            <a:r>
              <a:rPr lang="ru-RU" dirty="0" err="1" smtClean="0"/>
              <a:t>Анибалова</a:t>
            </a:r>
            <a:r>
              <a:rPr lang="ru-RU" dirty="0" smtClean="0"/>
              <a:t> Ю.В.</a:t>
            </a:r>
          </a:p>
          <a:p>
            <a:r>
              <a:rPr lang="ru-RU" dirty="0" smtClean="0"/>
              <a:t>Васильева Т.В.</a:t>
            </a:r>
          </a:p>
          <a:p>
            <a:r>
              <a:rPr lang="ru-RU" dirty="0" smtClean="0"/>
              <a:t>Иноземцев А.Н.</a:t>
            </a:r>
          </a:p>
          <a:p>
            <a:r>
              <a:rPr lang="ru-RU" dirty="0" smtClean="0"/>
              <a:t>Буторова С.Г.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Планируется прохождение аттестации следующими педагогами в 2023-2024 </a:t>
            </a:r>
            <a:r>
              <a:rPr lang="ru-RU" sz="2400" dirty="0" err="1" smtClean="0"/>
              <a:t>уч.году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999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1103</TotalTime>
  <Words>1039</Words>
  <Application>Microsoft Office PowerPoint</Application>
  <PresentationFormat>Экран (4:3)</PresentationFormat>
  <Paragraphs>156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Итоги учебно-методической работы </vt:lpstr>
      <vt:lpstr>Методическое обеспечение образовательной деятельности: результаты</vt:lpstr>
      <vt:lpstr>Требования к уровню профессиональной компетентности педагогических работников</vt:lpstr>
      <vt:lpstr>Профессиональная переподготовка </vt:lpstr>
      <vt:lpstr>Курсы повышения квалификации</vt:lpstr>
      <vt:lpstr>Тематика пройденных педагогами курсов повышения квалификации</vt:lpstr>
      <vt:lpstr>WS, ДЭ</vt:lpstr>
      <vt:lpstr>Педагоги, аттестованные в 2022-2023 уч.году</vt:lpstr>
      <vt:lpstr>Планируется прохождение аттестации следующими педагогами в 2023-2024 уч.году</vt:lpstr>
      <vt:lpstr>Участие педагогов в конкурсах профессионального мастерства</vt:lpstr>
      <vt:lpstr>Проведение мероприятий </vt:lpstr>
      <vt:lpstr>Участие обучающихся в региональном этапе чемпионате профессионального мастерства «Профессионалы» и Абилимпикс </vt:lpstr>
      <vt:lpstr>Достижения обучающихся в олимпиадах, конкурсах</vt:lpstr>
      <vt:lpstr>Результаты участия обучающихся с ОВЗ  (Оператор швейного оборудования)</vt:lpstr>
      <vt:lpstr>Результаты ГИА 2023</vt:lpstr>
      <vt:lpstr>Слайд 16</vt:lpstr>
      <vt:lpstr>Филиал п.Бисерть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учебно-методической работы </dc:title>
  <dc:creator>elya</dc:creator>
  <cp:lastModifiedBy>снежана</cp:lastModifiedBy>
  <cp:revision>113</cp:revision>
  <dcterms:created xsi:type="dcterms:W3CDTF">2020-07-02T17:48:42Z</dcterms:created>
  <dcterms:modified xsi:type="dcterms:W3CDTF">2023-07-04T08:57:40Z</dcterms:modified>
</cp:coreProperties>
</file>